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41581" cy="10287000"/>
            <a:chOff x="0" y="0"/>
            <a:chExt cx="925544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4000"/>
            </a:blip>
            <a:srcRect l="5013" t="0" r="5013" b="0"/>
            <a:stretch>
              <a:fillRect/>
            </a:stretch>
          </p:blipFill>
          <p:spPr>
            <a:xfrm flipH="false" flipV="false">
              <a:off x="0" y="0"/>
              <a:ext cx="925544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398531" y="-385609"/>
            <a:ext cx="1756017" cy="11093740"/>
            <a:chOff x="0" y="0"/>
            <a:chExt cx="462490" cy="29218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2490" cy="2921808"/>
            </a:xfrm>
            <a:custGeom>
              <a:avLst/>
              <a:gdLst/>
              <a:ahLst/>
              <a:cxnLst/>
              <a:rect r="r" b="b" t="t" l="l"/>
              <a:pathLst>
                <a:path h="2921808" w="462490">
                  <a:moveTo>
                    <a:pt x="0" y="0"/>
                  </a:moveTo>
                  <a:lnTo>
                    <a:pt x="462490" y="0"/>
                  </a:lnTo>
                  <a:lnTo>
                    <a:pt x="462490" y="2921808"/>
                  </a:lnTo>
                  <a:lnTo>
                    <a:pt x="0" y="2921808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33333">
                  <a:srgbClr val="131416">
                    <a:alpha val="57500"/>
                  </a:srgbClr>
                </a:gs>
                <a:gs pos="66667">
                  <a:srgbClr val="131416">
                    <a:alpha val="91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62490" cy="295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276539" y="4276494"/>
            <a:ext cx="11372686" cy="1345930"/>
            <a:chOff x="0" y="0"/>
            <a:chExt cx="2995275" cy="3544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95275" cy="354484"/>
            </a:xfrm>
            <a:custGeom>
              <a:avLst/>
              <a:gdLst/>
              <a:ahLst/>
              <a:cxnLst/>
              <a:rect r="r" b="b" t="t" l="l"/>
              <a:pathLst>
                <a:path h="354484" w="2995275">
                  <a:moveTo>
                    <a:pt x="0" y="0"/>
                  </a:moveTo>
                  <a:lnTo>
                    <a:pt x="2995275" y="0"/>
                  </a:lnTo>
                  <a:lnTo>
                    <a:pt x="2995275" y="354484"/>
                  </a:lnTo>
                  <a:lnTo>
                    <a:pt x="0" y="354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995275" cy="39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84678" y="2568344"/>
            <a:ext cx="1296509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6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Image Steganography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33003" y="3956820"/>
            <a:ext cx="11454997" cy="166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0"/>
              </a:lnSpc>
            </a:pPr>
            <a:r>
              <a:rPr lang="en-US" sz="9800" spc="-607">
                <a:solidFill>
                  <a:srgbClr val="5CE1E6"/>
                </a:solidFill>
                <a:latin typeface="DM Sans"/>
                <a:ea typeface="DM Sans"/>
                <a:cs typeface="DM Sans"/>
                <a:sym typeface="DM Sans"/>
              </a:rPr>
              <a:t>without embedding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849774" y="4694022"/>
            <a:ext cx="205743" cy="205712"/>
            <a:chOff x="0" y="0"/>
            <a:chExt cx="54187" cy="541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187" cy="54179"/>
            </a:xfrm>
            <a:custGeom>
              <a:avLst/>
              <a:gdLst/>
              <a:ahLst/>
              <a:cxnLst/>
              <a:rect r="r" b="b" t="t" l="l"/>
              <a:pathLst>
                <a:path h="54179" w="54187">
                  <a:moveTo>
                    <a:pt x="0" y="0"/>
                  </a:moveTo>
                  <a:lnTo>
                    <a:pt x="54187" y="0"/>
                  </a:lnTo>
                  <a:lnTo>
                    <a:pt x="54187" y="54179"/>
                  </a:lnTo>
                  <a:lnTo>
                    <a:pt x="0" y="54179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4187" cy="9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849774" y="6403293"/>
            <a:ext cx="205743" cy="205712"/>
            <a:chOff x="0" y="0"/>
            <a:chExt cx="54187" cy="541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187" cy="54179"/>
            </a:xfrm>
            <a:custGeom>
              <a:avLst/>
              <a:gdLst/>
              <a:ahLst/>
              <a:cxnLst/>
              <a:rect r="r" b="b" t="t" l="l"/>
              <a:pathLst>
                <a:path h="54179" w="54187">
                  <a:moveTo>
                    <a:pt x="0" y="0"/>
                  </a:moveTo>
                  <a:lnTo>
                    <a:pt x="54187" y="0"/>
                  </a:lnTo>
                  <a:lnTo>
                    <a:pt x="54187" y="54179"/>
                  </a:lnTo>
                  <a:lnTo>
                    <a:pt x="0" y="54179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4187" cy="9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7056015">
            <a:off x="963062" y="-4714023"/>
            <a:ext cx="4005343" cy="9890012"/>
            <a:chOff x="0" y="0"/>
            <a:chExt cx="1054905" cy="26047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54905" cy="2604777"/>
            </a:xfrm>
            <a:custGeom>
              <a:avLst/>
              <a:gdLst/>
              <a:ahLst/>
              <a:cxnLst/>
              <a:rect r="r" b="b" t="t" l="l"/>
              <a:pathLst>
                <a:path h="2604777" w="1054905">
                  <a:moveTo>
                    <a:pt x="0" y="0"/>
                  </a:moveTo>
                  <a:lnTo>
                    <a:pt x="1054905" y="0"/>
                  </a:lnTo>
                  <a:lnTo>
                    <a:pt x="1054905" y="2604777"/>
                  </a:lnTo>
                  <a:lnTo>
                    <a:pt x="0" y="2604777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54905" cy="264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693012" y="5931983"/>
            <a:ext cx="8539741" cy="122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3299" spc="-2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23MIA1038 -KAJJOL AIYER</a:t>
            </a:r>
          </a:p>
          <a:p>
            <a:pPr algn="ctr">
              <a:lnSpc>
                <a:spcPts val="3167"/>
              </a:lnSpc>
            </a:pPr>
            <a:r>
              <a:rPr lang="en-US" sz="3299" spc="-2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23MIA1146-SHREEYA NITHI</a:t>
            </a:r>
          </a:p>
          <a:p>
            <a:pPr algn="ctr">
              <a:lnSpc>
                <a:spcPts val="3167"/>
              </a:lnSpc>
            </a:pPr>
            <a:r>
              <a:rPr lang="en-US" sz="3299" spc="-2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23MIA1164-ARYA.K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831612">
            <a:off x="10280952" y="220684"/>
            <a:ext cx="6607815" cy="18512292"/>
            <a:chOff x="0" y="0"/>
            <a:chExt cx="1740330" cy="4875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0330" cy="4875665"/>
            </a:xfrm>
            <a:custGeom>
              <a:avLst/>
              <a:gdLst/>
              <a:ahLst/>
              <a:cxnLst/>
              <a:rect r="r" b="b" t="t" l="l"/>
              <a:pathLst>
                <a:path h="4875665" w="1740330">
                  <a:moveTo>
                    <a:pt x="0" y="0"/>
                  </a:moveTo>
                  <a:lnTo>
                    <a:pt x="1740330" y="0"/>
                  </a:lnTo>
                  <a:lnTo>
                    <a:pt x="1740330" y="4875665"/>
                  </a:lnTo>
                  <a:lnTo>
                    <a:pt x="0" y="4875665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0330" cy="4913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1258" y="5311096"/>
            <a:ext cx="5198740" cy="4581390"/>
          </a:xfrm>
          <a:custGeom>
            <a:avLst/>
            <a:gdLst/>
            <a:ahLst/>
            <a:cxnLst/>
            <a:rect r="r" b="b" t="t" l="l"/>
            <a:pathLst>
              <a:path h="4581390" w="5198740">
                <a:moveTo>
                  <a:pt x="0" y="0"/>
                </a:moveTo>
                <a:lnTo>
                  <a:pt x="5198741" y="0"/>
                </a:lnTo>
                <a:lnTo>
                  <a:pt x="5198741" y="4581390"/>
                </a:lnTo>
                <a:lnTo>
                  <a:pt x="0" y="458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7544" y="380302"/>
            <a:ext cx="5142454" cy="4763198"/>
          </a:xfrm>
          <a:custGeom>
            <a:avLst/>
            <a:gdLst/>
            <a:ahLst/>
            <a:cxnLst/>
            <a:rect r="r" b="b" t="t" l="l"/>
            <a:pathLst>
              <a:path h="4763198" w="5142454">
                <a:moveTo>
                  <a:pt x="0" y="0"/>
                </a:moveTo>
                <a:lnTo>
                  <a:pt x="5142455" y="0"/>
                </a:lnTo>
                <a:lnTo>
                  <a:pt x="5142455" y="4763198"/>
                </a:lnTo>
                <a:lnTo>
                  <a:pt x="0" y="476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94623" y="461961"/>
            <a:ext cx="12093377" cy="101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 spc="-371">
                <a:solidFill>
                  <a:srgbClr val="FF66C4"/>
                </a:solidFill>
                <a:latin typeface="DM Sans Bold"/>
                <a:ea typeface="DM Sans Bold"/>
                <a:cs typeface="DM Sans Bold"/>
                <a:sym typeface="DM Sans Bold"/>
              </a:rPr>
              <a:t>Key Findings &amp; Future Enhancements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30653" y="1433514"/>
            <a:ext cx="10738338" cy="866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61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n-US" b="true" sz="2599" spc="-161">
                <a:solidFill>
                  <a:srgbClr val="FDFDFD"/>
                </a:solidFill>
                <a:latin typeface="DM Sans Bold"/>
                <a:ea typeface="DM Sans Bold"/>
                <a:cs typeface="DM Sans Bold"/>
                <a:sym typeface="DM Sans Bold"/>
              </a:rPr>
              <a:t>. Absolute Reliability (Fidelity &amp; Accuracy)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61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The architecture delivers Perfect Fidelity (MSE = 0, PSNR = Infinity) with 100% Extraction Accuracy. This solves the historical trade-off between image quality and data recovery.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 spc="-161">
                <a:solidFill>
                  <a:srgbClr val="FDFDFD"/>
                </a:solidFill>
                <a:latin typeface="DM Sans Bold"/>
                <a:ea typeface="DM Sans Bold"/>
                <a:cs typeface="DM Sans Bold"/>
                <a:sym typeface="DM Sans Bold"/>
              </a:rPr>
              <a:t>2. Perfect Forensic Undetectability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61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Achieved a 0% Detection Rate against advanced steganalysis tools (like YeNet). The method ensures the image's statistical properties remain unchanged, guaranteeing absolute security.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 spc="-161">
                <a:solidFill>
                  <a:srgbClr val="FDFDFD"/>
                </a:solidFill>
                <a:latin typeface="DM Sans Bold"/>
                <a:ea typeface="DM Sans Bold"/>
                <a:cs typeface="DM Sans Bold"/>
                <a:sym typeface="DM Sans Bold"/>
              </a:rPr>
              <a:t>3. High-Capacity Performance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61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The system successfully embeds and retrieves large payloads (e.g., 3072 bits) while maintaining all perfect quality and security metrics, validating its practical use.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 spc="-161">
                <a:solidFill>
                  <a:srgbClr val="FDFDFD"/>
                </a:solidFill>
                <a:latin typeface="DM Sans Bold"/>
                <a:ea typeface="DM Sans Bold"/>
                <a:cs typeface="DM Sans Bold"/>
                <a:sym typeface="DM Sans Bold"/>
              </a:rPr>
              <a:t>4. Future Direction: Adaptive &amp; Multi-Media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-161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Future work is focused on making the system Adaptive (capacity adjusts based on image content) and Generalizable to extend Steganography Without Embedding to other media like video and audio.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1573" y="2515690"/>
            <a:ext cx="1397727" cy="2267406"/>
            <a:chOff x="0" y="0"/>
            <a:chExt cx="812800" cy="13185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318532"/>
            </a:xfrm>
            <a:custGeom>
              <a:avLst/>
              <a:gdLst/>
              <a:ahLst/>
              <a:cxnLst/>
              <a:rect r="r" b="b" t="t" l="l"/>
              <a:pathLst>
                <a:path h="1318532" w="812800">
                  <a:moveTo>
                    <a:pt x="406400" y="0"/>
                  </a:moveTo>
                  <a:cubicBezTo>
                    <a:pt x="181951" y="0"/>
                    <a:pt x="0" y="295163"/>
                    <a:pt x="0" y="659266"/>
                  </a:cubicBezTo>
                  <a:cubicBezTo>
                    <a:pt x="0" y="1023368"/>
                    <a:pt x="181951" y="1318532"/>
                    <a:pt x="406400" y="1318532"/>
                  </a:cubicBezTo>
                  <a:cubicBezTo>
                    <a:pt x="630849" y="1318532"/>
                    <a:pt x="812800" y="1023368"/>
                    <a:pt x="812800" y="659266"/>
                  </a:cubicBezTo>
                  <a:cubicBezTo>
                    <a:pt x="812800" y="295163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69223" t="0" r="-7425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813839" y="1316905"/>
            <a:ext cx="931543" cy="8268126"/>
            <a:chOff x="0" y="0"/>
            <a:chExt cx="177464" cy="15751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7464" cy="1575127"/>
            </a:xfrm>
            <a:custGeom>
              <a:avLst/>
              <a:gdLst/>
              <a:ahLst/>
              <a:cxnLst/>
              <a:rect r="r" b="b" t="t" l="l"/>
              <a:pathLst>
                <a:path h="1575127" w="177464">
                  <a:moveTo>
                    <a:pt x="88732" y="0"/>
                  </a:moveTo>
                  <a:lnTo>
                    <a:pt x="88732" y="0"/>
                  </a:lnTo>
                  <a:cubicBezTo>
                    <a:pt x="112265" y="0"/>
                    <a:pt x="134835" y="9349"/>
                    <a:pt x="151475" y="25989"/>
                  </a:cubicBezTo>
                  <a:cubicBezTo>
                    <a:pt x="168116" y="42630"/>
                    <a:pt x="177464" y="65199"/>
                    <a:pt x="177464" y="88732"/>
                  </a:cubicBezTo>
                  <a:lnTo>
                    <a:pt x="177464" y="1486395"/>
                  </a:lnTo>
                  <a:cubicBezTo>
                    <a:pt x="177464" y="1509928"/>
                    <a:pt x="168116" y="1532497"/>
                    <a:pt x="151475" y="1549138"/>
                  </a:cubicBezTo>
                  <a:cubicBezTo>
                    <a:pt x="134835" y="1565778"/>
                    <a:pt x="112265" y="1575127"/>
                    <a:pt x="88732" y="1575127"/>
                  </a:cubicBezTo>
                  <a:lnTo>
                    <a:pt x="88732" y="1575127"/>
                  </a:lnTo>
                  <a:cubicBezTo>
                    <a:pt x="39727" y="1575127"/>
                    <a:pt x="0" y="1535400"/>
                    <a:pt x="0" y="1486395"/>
                  </a:cubicBezTo>
                  <a:lnTo>
                    <a:pt x="0" y="88732"/>
                  </a:lnTo>
                  <a:cubicBezTo>
                    <a:pt x="0" y="39727"/>
                    <a:pt x="39727" y="0"/>
                    <a:pt x="88732" y="0"/>
                  </a:cubicBezTo>
                  <a:close/>
                </a:path>
              </a:pathLst>
            </a:custGeom>
            <a:blipFill>
              <a:blip r:embed="rId2"/>
              <a:stretch>
                <a:fillRect l="-1148712" t="0" r="-8348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63461" y="5179132"/>
            <a:ext cx="931543" cy="3163174"/>
            <a:chOff x="0" y="0"/>
            <a:chExt cx="177464" cy="602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464" cy="602603"/>
            </a:xfrm>
            <a:custGeom>
              <a:avLst/>
              <a:gdLst/>
              <a:ahLst/>
              <a:cxnLst/>
              <a:rect r="r" b="b" t="t" l="l"/>
              <a:pathLst>
                <a:path h="602603" w="177464">
                  <a:moveTo>
                    <a:pt x="88732" y="0"/>
                  </a:moveTo>
                  <a:lnTo>
                    <a:pt x="88732" y="0"/>
                  </a:lnTo>
                  <a:cubicBezTo>
                    <a:pt x="112265" y="0"/>
                    <a:pt x="134835" y="9349"/>
                    <a:pt x="151475" y="25989"/>
                  </a:cubicBezTo>
                  <a:cubicBezTo>
                    <a:pt x="168116" y="42630"/>
                    <a:pt x="177464" y="65199"/>
                    <a:pt x="177464" y="88732"/>
                  </a:cubicBezTo>
                  <a:lnTo>
                    <a:pt x="177464" y="513871"/>
                  </a:lnTo>
                  <a:cubicBezTo>
                    <a:pt x="177464" y="537404"/>
                    <a:pt x="168116" y="559974"/>
                    <a:pt x="151475" y="576614"/>
                  </a:cubicBezTo>
                  <a:cubicBezTo>
                    <a:pt x="134835" y="593255"/>
                    <a:pt x="112265" y="602603"/>
                    <a:pt x="88732" y="602603"/>
                  </a:cubicBezTo>
                  <a:lnTo>
                    <a:pt x="88732" y="602603"/>
                  </a:lnTo>
                  <a:cubicBezTo>
                    <a:pt x="39727" y="602603"/>
                    <a:pt x="0" y="562877"/>
                    <a:pt x="0" y="513871"/>
                  </a:cubicBezTo>
                  <a:lnTo>
                    <a:pt x="0" y="88732"/>
                  </a:lnTo>
                  <a:cubicBezTo>
                    <a:pt x="0" y="39727"/>
                    <a:pt x="39727" y="0"/>
                    <a:pt x="88732" y="0"/>
                  </a:cubicBezTo>
                  <a:close/>
                </a:path>
              </a:pathLst>
            </a:custGeom>
            <a:blipFill>
              <a:blip r:embed="rId2"/>
              <a:stretch>
                <a:fillRect l="-186769" t="0" r="-22289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63461" y="2280725"/>
            <a:ext cx="931543" cy="2828693"/>
            <a:chOff x="0" y="0"/>
            <a:chExt cx="177464" cy="5388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464" cy="538883"/>
            </a:xfrm>
            <a:custGeom>
              <a:avLst/>
              <a:gdLst/>
              <a:ahLst/>
              <a:cxnLst/>
              <a:rect r="r" b="b" t="t" l="l"/>
              <a:pathLst>
                <a:path h="538883" w="177464">
                  <a:moveTo>
                    <a:pt x="88732" y="0"/>
                  </a:moveTo>
                  <a:lnTo>
                    <a:pt x="88732" y="0"/>
                  </a:lnTo>
                  <a:cubicBezTo>
                    <a:pt x="112265" y="0"/>
                    <a:pt x="134835" y="9349"/>
                    <a:pt x="151475" y="25989"/>
                  </a:cubicBezTo>
                  <a:cubicBezTo>
                    <a:pt x="168116" y="42630"/>
                    <a:pt x="177464" y="65199"/>
                    <a:pt x="177464" y="88732"/>
                  </a:cubicBezTo>
                  <a:lnTo>
                    <a:pt x="177464" y="450150"/>
                  </a:lnTo>
                  <a:cubicBezTo>
                    <a:pt x="177464" y="499156"/>
                    <a:pt x="137738" y="538883"/>
                    <a:pt x="88732" y="538883"/>
                  </a:cubicBezTo>
                  <a:lnTo>
                    <a:pt x="88732" y="538883"/>
                  </a:lnTo>
                  <a:cubicBezTo>
                    <a:pt x="39727" y="538883"/>
                    <a:pt x="0" y="499156"/>
                    <a:pt x="0" y="450150"/>
                  </a:cubicBezTo>
                  <a:lnTo>
                    <a:pt x="0" y="88732"/>
                  </a:lnTo>
                  <a:cubicBezTo>
                    <a:pt x="0" y="39727"/>
                    <a:pt x="39727" y="0"/>
                    <a:pt x="88732" y="0"/>
                  </a:cubicBezTo>
                  <a:close/>
                </a:path>
              </a:pathLst>
            </a:custGeom>
            <a:blipFill>
              <a:blip r:embed="rId2"/>
              <a:stretch>
                <a:fillRect l="-32036" t="0" r="-606859" b="-6212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861573" y="4960766"/>
            <a:ext cx="1397727" cy="3381540"/>
            <a:chOff x="0" y="0"/>
            <a:chExt cx="266275" cy="644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6275" cy="644203"/>
            </a:xfrm>
            <a:custGeom>
              <a:avLst/>
              <a:gdLst/>
              <a:ahLst/>
              <a:cxnLst/>
              <a:rect r="r" b="b" t="t" l="l"/>
              <a:pathLst>
                <a:path h="644203" w="266275">
                  <a:moveTo>
                    <a:pt x="133138" y="0"/>
                  </a:moveTo>
                  <a:lnTo>
                    <a:pt x="133138" y="0"/>
                  </a:lnTo>
                  <a:cubicBezTo>
                    <a:pt x="206667" y="0"/>
                    <a:pt x="266275" y="59608"/>
                    <a:pt x="266275" y="133138"/>
                  </a:cubicBezTo>
                  <a:lnTo>
                    <a:pt x="266275" y="511066"/>
                  </a:lnTo>
                  <a:cubicBezTo>
                    <a:pt x="266275" y="584596"/>
                    <a:pt x="206667" y="644203"/>
                    <a:pt x="133138" y="644203"/>
                  </a:cubicBezTo>
                  <a:lnTo>
                    <a:pt x="133138" y="644203"/>
                  </a:lnTo>
                  <a:cubicBezTo>
                    <a:pt x="97827" y="644203"/>
                    <a:pt x="63963" y="630176"/>
                    <a:pt x="38995" y="605208"/>
                  </a:cubicBezTo>
                  <a:cubicBezTo>
                    <a:pt x="14027" y="580240"/>
                    <a:pt x="0" y="546376"/>
                    <a:pt x="0" y="511066"/>
                  </a:cubicBezTo>
                  <a:lnTo>
                    <a:pt x="0" y="133138"/>
                  </a:lnTo>
                  <a:cubicBezTo>
                    <a:pt x="0" y="97827"/>
                    <a:pt x="14027" y="63963"/>
                    <a:pt x="38995" y="38995"/>
                  </a:cubicBezTo>
                  <a:cubicBezTo>
                    <a:pt x="63963" y="14027"/>
                    <a:pt x="97827" y="0"/>
                    <a:pt x="133138" y="0"/>
                  </a:cubicBezTo>
                  <a:close/>
                </a:path>
              </a:pathLst>
            </a:custGeom>
            <a:blipFill>
              <a:blip r:embed="rId2"/>
              <a:stretch>
                <a:fillRect l="-250296" t="0" r="-12827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7056015">
            <a:off x="963062" y="-4714023"/>
            <a:ext cx="4005343" cy="9890012"/>
            <a:chOff x="0" y="0"/>
            <a:chExt cx="1054905" cy="26047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4905" cy="2604777"/>
            </a:xfrm>
            <a:custGeom>
              <a:avLst/>
              <a:gdLst/>
              <a:ahLst/>
              <a:cxnLst/>
              <a:rect r="r" b="b" t="t" l="l"/>
              <a:pathLst>
                <a:path h="2604777" w="1054905">
                  <a:moveTo>
                    <a:pt x="0" y="0"/>
                  </a:moveTo>
                  <a:lnTo>
                    <a:pt x="1054905" y="0"/>
                  </a:lnTo>
                  <a:lnTo>
                    <a:pt x="1054905" y="2604777"/>
                  </a:lnTo>
                  <a:lnTo>
                    <a:pt x="0" y="2604777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4905" cy="2642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22506" y="897461"/>
            <a:ext cx="1117890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9000" spc="-55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Statement/Motivation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6184" y="2658074"/>
            <a:ext cx="12872976" cy="734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5743" indent="-332871" lvl="1">
              <a:lnSpc>
                <a:spcPts val="4316"/>
              </a:lnSpc>
              <a:buFont typeface="Arial"/>
              <a:buChar char="•"/>
            </a:pPr>
            <a:r>
              <a:rPr lang="en-US" b="true" sz="3083" spc="-19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Traditional Embedding is Broken:</a:t>
            </a:r>
          </a:p>
          <a:p>
            <a:pPr algn="l" marL="1285200" indent="-428400" lvl="2">
              <a:lnSpc>
                <a:spcPts val="4166"/>
              </a:lnSpc>
              <a:buFont typeface="Arial"/>
              <a:buChar char="⚬"/>
            </a:pPr>
            <a:r>
              <a:rPr lang="en-US" sz="2976" spc="-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Hiding data by embedding it directly into images creates subtle statistical alterations.</a:t>
            </a:r>
          </a:p>
          <a:p>
            <a:pPr algn="l" marL="1285200" indent="-428400" lvl="2">
              <a:lnSpc>
                <a:spcPts val="4166"/>
              </a:lnSpc>
              <a:buFont typeface="Arial"/>
              <a:buChar char="⚬"/>
            </a:pPr>
            <a:r>
              <a:rPr lang="en-US" sz="2976" spc="-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Modern AI-powered Steganalysis tools easily detect these changes, compromising security.</a:t>
            </a:r>
          </a:p>
          <a:p>
            <a:pPr algn="l" marL="665743" indent="-332871" lvl="1">
              <a:lnSpc>
                <a:spcPts val="4316"/>
              </a:lnSpc>
              <a:buFont typeface="Arial"/>
              <a:buChar char="•"/>
            </a:pPr>
            <a:r>
              <a:rPr lang="en-US" b="true" sz="3083" spc="-19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SWE Capacity Gap:</a:t>
            </a:r>
          </a:p>
          <a:p>
            <a:pPr algn="l" marL="1285200" indent="-428400" lvl="2">
              <a:lnSpc>
                <a:spcPts val="4166"/>
              </a:lnSpc>
              <a:buFont typeface="Arial"/>
              <a:buChar char="⚬"/>
            </a:pPr>
            <a:r>
              <a:rPr lang="en-US" sz="2976" spc="-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Steganography Without Embedding (SWE) is the secure alternative (generating, not altering).</a:t>
            </a:r>
          </a:p>
          <a:p>
            <a:pPr algn="l" marL="1285200" indent="-428400" lvl="2">
              <a:lnSpc>
                <a:spcPts val="4166"/>
              </a:lnSpc>
              <a:buFont typeface="Arial"/>
              <a:buChar char="⚬"/>
            </a:pPr>
            <a:r>
              <a:rPr lang="en-US" sz="2976" spc="-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Previous SWE methods were impractical due to low data capacity and poor extraction accuracy (often below $90\%$).</a:t>
            </a:r>
          </a:p>
          <a:p>
            <a:pPr algn="l" marL="665743" indent="-332871" lvl="1">
              <a:lnSpc>
                <a:spcPts val="4316"/>
              </a:lnSpc>
              <a:buFont typeface="Arial"/>
              <a:buChar char="•"/>
            </a:pPr>
            <a:r>
              <a:rPr lang="en-US" b="true" sz="3083" spc="-19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Our Objective:</a:t>
            </a:r>
          </a:p>
          <a:p>
            <a:pPr algn="l" marL="1285200" indent="-428400" lvl="2">
              <a:lnSpc>
                <a:spcPts val="4166"/>
              </a:lnSpc>
              <a:buFont typeface="Arial"/>
              <a:buChar char="⚬"/>
            </a:pPr>
            <a:r>
              <a:rPr lang="en-US" sz="2976" spc="-1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 a novel SWE technique that achieves high capacity, perfect (100%) extraction accuracy, and is forensically undetectable.</a:t>
            </a:r>
          </a:p>
          <a:p>
            <a:pPr algn="l">
              <a:lnSpc>
                <a:spcPts val="4166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20063">
            <a:off x="1361003" y="1418200"/>
            <a:ext cx="3979076" cy="7873286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36396" t="0" r="-5254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9719216" y="2861277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11181157" y="0"/>
                </a:moveTo>
                <a:lnTo>
                  <a:pt x="0" y="0"/>
                </a:lnTo>
                <a:lnTo>
                  <a:pt x="0" y="11209180"/>
                </a:lnTo>
                <a:lnTo>
                  <a:pt x="11181157" y="11209180"/>
                </a:lnTo>
                <a:lnTo>
                  <a:pt x="111811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569326" y="971186"/>
            <a:ext cx="10476023" cy="16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spc="-403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Base Paper Summary: A Loss-less SWE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6347" y="3123753"/>
            <a:ext cx="11201981" cy="598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9872" indent="-349936" lvl="1">
              <a:lnSpc>
                <a:spcPts val="4538"/>
              </a:lnSpc>
              <a:buFont typeface="Arial"/>
              <a:buChar char="•"/>
            </a:pPr>
            <a:r>
              <a:rPr lang="en-US" b="true" sz="3241" spc="-2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Novel Solution:</a:t>
            </a:r>
          </a:p>
          <a:p>
            <a:pPr algn="l" marL="1183847" indent="-394616" lvl="2">
              <a:lnSpc>
                <a:spcPts val="3838"/>
              </a:lnSpc>
              <a:buFont typeface="Arial"/>
              <a:buChar char="⚬"/>
            </a:pPr>
            <a:r>
              <a:rPr lang="en-US" sz="2741" spc="-1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paper proposes an </a:t>
            </a:r>
            <a:r>
              <a:rPr lang="en-US" b="true" sz="2741" spc="-1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Steganography Without Embedding</a:t>
            </a:r>
            <a:r>
              <a:rPr lang="en-US" sz="2741" spc="-1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2741" spc="-1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(SWE) architecture </a:t>
            </a:r>
            <a:r>
              <a:rPr lang="en-US" sz="2741" spc="-1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that overcomes the capacity and accuracy flaws of previous SWE attempts.</a:t>
            </a:r>
          </a:p>
          <a:p>
            <a:pPr algn="l" marL="699871" indent="-349935" lvl="1">
              <a:lnSpc>
                <a:spcPts val="4538"/>
              </a:lnSpc>
              <a:buFont typeface="Arial"/>
              <a:buChar char="•"/>
            </a:pPr>
            <a:r>
              <a:rPr lang="en-US" b="true" sz="3241" spc="-2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Core Technical Breakthrough:</a:t>
            </a:r>
          </a:p>
          <a:p>
            <a:pPr algn="l" marL="1183847" indent="-394616" lvl="2">
              <a:lnSpc>
                <a:spcPts val="3838"/>
              </a:lnSpc>
              <a:buFont typeface="Arial"/>
              <a:buChar char="⚬"/>
            </a:pPr>
            <a:r>
              <a:rPr lang="en-US" sz="2741" spc="-1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Introduction of the</a:t>
            </a:r>
            <a:r>
              <a:rPr lang="en-US" b="true" sz="2741" spc="-1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Carrier Secret Tensor. </a:t>
            </a:r>
            <a:r>
              <a:rPr lang="en-US" sz="2741" spc="-1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component integrates the secret message with a Carrier Wave (controlled noise) to effectively restore image statistical diversity.</a:t>
            </a:r>
          </a:p>
          <a:p>
            <a:pPr algn="l" marL="1183847" indent="-394616" lvl="2">
              <a:lnSpc>
                <a:spcPts val="3838"/>
              </a:lnSpc>
              <a:buFont typeface="Arial"/>
              <a:buChar char="⚬"/>
            </a:pPr>
            <a:r>
              <a:rPr lang="en-US" sz="2741" spc="-1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diversity is essential to achieve perfect extraction accuracy without relying on image alterations.</a:t>
            </a:r>
          </a:p>
          <a:p>
            <a:pPr algn="l">
              <a:lnSpc>
                <a:spcPts val="3838"/>
              </a:lnSpc>
            </a:pPr>
          </a:p>
          <a:p>
            <a:pPr algn="l">
              <a:lnSpc>
                <a:spcPts val="383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5635" y="-505052"/>
            <a:ext cx="3644750" cy="5143409"/>
            <a:chOff x="0" y="0"/>
            <a:chExt cx="812800" cy="1147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147009"/>
            </a:xfrm>
            <a:custGeom>
              <a:avLst/>
              <a:gdLst/>
              <a:ahLst/>
              <a:cxnLst/>
              <a:rect r="r" b="b" t="t" l="l"/>
              <a:pathLst>
                <a:path h="1147009" w="812800">
                  <a:moveTo>
                    <a:pt x="48855" y="0"/>
                  </a:moveTo>
                  <a:lnTo>
                    <a:pt x="763945" y="0"/>
                  </a:lnTo>
                  <a:cubicBezTo>
                    <a:pt x="776902" y="0"/>
                    <a:pt x="789329" y="5147"/>
                    <a:pt x="798491" y="14309"/>
                  </a:cubicBezTo>
                  <a:cubicBezTo>
                    <a:pt x="807653" y="23471"/>
                    <a:pt x="812800" y="35898"/>
                    <a:pt x="812800" y="48855"/>
                  </a:cubicBezTo>
                  <a:lnTo>
                    <a:pt x="812800" y="1098154"/>
                  </a:lnTo>
                  <a:cubicBezTo>
                    <a:pt x="812800" y="1111112"/>
                    <a:pt x="807653" y="1123538"/>
                    <a:pt x="798491" y="1132700"/>
                  </a:cubicBezTo>
                  <a:cubicBezTo>
                    <a:pt x="789329" y="1141862"/>
                    <a:pt x="776902" y="1147009"/>
                    <a:pt x="763945" y="1147009"/>
                  </a:cubicBezTo>
                  <a:lnTo>
                    <a:pt x="48855" y="1147009"/>
                  </a:lnTo>
                  <a:cubicBezTo>
                    <a:pt x="35898" y="1147009"/>
                    <a:pt x="23471" y="1141862"/>
                    <a:pt x="14309" y="1132700"/>
                  </a:cubicBezTo>
                  <a:cubicBezTo>
                    <a:pt x="5147" y="1123538"/>
                    <a:pt x="0" y="1111112"/>
                    <a:pt x="0" y="1098154"/>
                  </a:cubicBezTo>
                  <a:lnTo>
                    <a:pt x="0" y="48855"/>
                  </a:lnTo>
                  <a:cubicBezTo>
                    <a:pt x="0" y="35898"/>
                    <a:pt x="5147" y="23471"/>
                    <a:pt x="14309" y="14309"/>
                  </a:cubicBezTo>
                  <a:cubicBezTo>
                    <a:pt x="23471" y="5147"/>
                    <a:pt x="35898" y="0"/>
                    <a:pt x="48855" y="0"/>
                  </a:cubicBezTo>
                  <a:close/>
                </a:path>
              </a:pathLst>
            </a:custGeom>
            <a:blipFill>
              <a:blip r:embed="rId2"/>
              <a:stretch>
                <a:fillRect l="-72699" t="0" r="-3897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08025" y="-505052"/>
            <a:ext cx="3644750" cy="5143409"/>
            <a:chOff x="0" y="0"/>
            <a:chExt cx="812800" cy="11470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147009"/>
            </a:xfrm>
            <a:custGeom>
              <a:avLst/>
              <a:gdLst/>
              <a:ahLst/>
              <a:cxnLst/>
              <a:rect r="r" b="b" t="t" l="l"/>
              <a:pathLst>
                <a:path h="1147009" w="812800">
                  <a:moveTo>
                    <a:pt x="48855" y="0"/>
                  </a:moveTo>
                  <a:lnTo>
                    <a:pt x="763945" y="0"/>
                  </a:lnTo>
                  <a:cubicBezTo>
                    <a:pt x="776902" y="0"/>
                    <a:pt x="789329" y="5147"/>
                    <a:pt x="798491" y="14309"/>
                  </a:cubicBezTo>
                  <a:cubicBezTo>
                    <a:pt x="807653" y="23471"/>
                    <a:pt x="812800" y="35898"/>
                    <a:pt x="812800" y="48855"/>
                  </a:cubicBezTo>
                  <a:lnTo>
                    <a:pt x="812800" y="1098154"/>
                  </a:lnTo>
                  <a:cubicBezTo>
                    <a:pt x="812800" y="1111112"/>
                    <a:pt x="807653" y="1123538"/>
                    <a:pt x="798491" y="1132700"/>
                  </a:cubicBezTo>
                  <a:cubicBezTo>
                    <a:pt x="789329" y="1141862"/>
                    <a:pt x="776902" y="1147009"/>
                    <a:pt x="763945" y="1147009"/>
                  </a:cubicBezTo>
                  <a:lnTo>
                    <a:pt x="48855" y="1147009"/>
                  </a:lnTo>
                  <a:cubicBezTo>
                    <a:pt x="35898" y="1147009"/>
                    <a:pt x="23471" y="1141862"/>
                    <a:pt x="14309" y="1132700"/>
                  </a:cubicBezTo>
                  <a:cubicBezTo>
                    <a:pt x="5147" y="1123538"/>
                    <a:pt x="0" y="1111112"/>
                    <a:pt x="0" y="1098154"/>
                  </a:cubicBezTo>
                  <a:lnTo>
                    <a:pt x="0" y="48855"/>
                  </a:lnTo>
                  <a:cubicBezTo>
                    <a:pt x="0" y="35898"/>
                    <a:pt x="5147" y="23471"/>
                    <a:pt x="14309" y="14309"/>
                  </a:cubicBezTo>
                  <a:cubicBezTo>
                    <a:pt x="23471" y="5147"/>
                    <a:pt x="35898" y="0"/>
                    <a:pt x="4885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180" r="0" b="-318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643250" y="-505052"/>
            <a:ext cx="3644750" cy="5143409"/>
            <a:chOff x="0" y="0"/>
            <a:chExt cx="812800" cy="11470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147009"/>
            </a:xfrm>
            <a:custGeom>
              <a:avLst/>
              <a:gdLst/>
              <a:ahLst/>
              <a:cxnLst/>
              <a:rect r="r" b="b" t="t" l="l"/>
              <a:pathLst>
                <a:path h="1147009" w="812800">
                  <a:moveTo>
                    <a:pt x="48855" y="0"/>
                  </a:moveTo>
                  <a:lnTo>
                    <a:pt x="763945" y="0"/>
                  </a:lnTo>
                  <a:cubicBezTo>
                    <a:pt x="776902" y="0"/>
                    <a:pt x="789329" y="5147"/>
                    <a:pt x="798491" y="14309"/>
                  </a:cubicBezTo>
                  <a:cubicBezTo>
                    <a:pt x="807653" y="23471"/>
                    <a:pt x="812800" y="35898"/>
                    <a:pt x="812800" y="48855"/>
                  </a:cubicBezTo>
                  <a:lnTo>
                    <a:pt x="812800" y="1098154"/>
                  </a:lnTo>
                  <a:cubicBezTo>
                    <a:pt x="812800" y="1111112"/>
                    <a:pt x="807653" y="1123538"/>
                    <a:pt x="798491" y="1132700"/>
                  </a:cubicBezTo>
                  <a:cubicBezTo>
                    <a:pt x="789329" y="1141862"/>
                    <a:pt x="776902" y="1147009"/>
                    <a:pt x="763945" y="1147009"/>
                  </a:cubicBezTo>
                  <a:lnTo>
                    <a:pt x="48855" y="1147009"/>
                  </a:lnTo>
                  <a:cubicBezTo>
                    <a:pt x="35898" y="1147009"/>
                    <a:pt x="23471" y="1141862"/>
                    <a:pt x="14309" y="1132700"/>
                  </a:cubicBezTo>
                  <a:cubicBezTo>
                    <a:pt x="5147" y="1123538"/>
                    <a:pt x="0" y="1111112"/>
                    <a:pt x="0" y="1098154"/>
                  </a:cubicBezTo>
                  <a:lnTo>
                    <a:pt x="0" y="48855"/>
                  </a:lnTo>
                  <a:cubicBezTo>
                    <a:pt x="0" y="35898"/>
                    <a:pt x="5147" y="23471"/>
                    <a:pt x="14309" y="14309"/>
                  </a:cubicBezTo>
                  <a:cubicBezTo>
                    <a:pt x="23471" y="5147"/>
                    <a:pt x="35898" y="0"/>
                    <a:pt x="4885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180" r="0" b="-318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1279118" y="1410179"/>
            <a:ext cx="3674802" cy="11873256"/>
            <a:chOff x="0" y="0"/>
            <a:chExt cx="967849" cy="31271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7849" cy="3127113"/>
            </a:xfrm>
            <a:custGeom>
              <a:avLst/>
              <a:gdLst/>
              <a:ahLst/>
              <a:cxnLst/>
              <a:rect r="r" b="b" t="t" l="l"/>
              <a:pathLst>
                <a:path h="3127113" w="967849">
                  <a:moveTo>
                    <a:pt x="0" y="0"/>
                  </a:moveTo>
                  <a:lnTo>
                    <a:pt x="967849" y="0"/>
                  </a:lnTo>
                  <a:lnTo>
                    <a:pt x="967849" y="3127113"/>
                  </a:lnTo>
                  <a:lnTo>
                    <a:pt x="0" y="3127113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33333">
                  <a:srgbClr val="131416">
                    <a:alpha val="72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7849" cy="316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9858141" y="3311013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11181158" y="0"/>
                </a:moveTo>
                <a:lnTo>
                  <a:pt x="0" y="0"/>
                </a:lnTo>
                <a:lnTo>
                  <a:pt x="0" y="11209180"/>
                </a:lnTo>
                <a:lnTo>
                  <a:pt x="11181158" y="11209180"/>
                </a:lnTo>
                <a:lnTo>
                  <a:pt x="1118115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89714" y="1511735"/>
            <a:ext cx="5443602" cy="210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7"/>
              </a:lnSpc>
            </a:pPr>
            <a:r>
              <a:rPr lang="en-US" sz="8107" spc="-50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Base Paper Summary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714414"/>
            <a:ext cx="8115300" cy="519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Key Optimization Methods: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Utilizes Wasserstein Distance (WD) as the discriminator loss function to optimally balance image visual quality (fidelity) and the ability to extract the secret data perfectly (accuracy).</a:t>
            </a:r>
          </a:p>
          <a:p>
            <a:pPr algn="l">
              <a:lnSpc>
                <a:spcPts val="4059"/>
              </a:lnSpc>
            </a:pP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Employs Weight Clipping to stabilize training and maintain the integrity of the secret information.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58141" y="4714414"/>
            <a:ext cx="8115300" cy="579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Achieved Results:</a:t>
            </a: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Demonstrated  extraction accuracy across high data capacities (up to 3072 bits).</a:t>
            </a:r>
          </a:p>
          <a:p>
            <a:pPr algn="l">
              <a:lnSpc>
                <a:spcPts val="4619"/>
              </a:lnSpc>
            </a:pP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Achieved forensic undetectability, recording a detection rate (random guess) against advanced steganalysis tools.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831612">
            <a:off x="10280952" y="220684"/>
            <a:ext cx="6607815" cy="18512292"/>
            <a:chOff x="0" y="0"/>
            <a:chExt cx="1740330" cy="4875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0330" cy="4875665"/>
            </a:xfrm>
            <a:custGeom>
              <a:avLst/>
              <a:gdLst/>
              <a:ahLst/>
              <a:cxnLst/>
              <a:rect r="r" b="b" t="t" l="l"/>
              <a:pathLst>
                <a:path h="4875665" w="1740330">
                  <a:moveTo>
                    <a:pt x="0" y="0"/>
                  </a:moveTo>
                  <a:lnTo>
                    <a:pt x="1740330" y="0"/>
                  </a:lnTo>
                  <a:lnTo>
                    <a:pt x="1740330" y="4875665"/>
                  </a:lnTo>
                  <a:lnTo>
                    <a:pt x="0" y="4875665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0330" cy="4913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9308085" y="704770"/>
            <a:ext cx="8496846" cy="8496846"/>
          </a:xfrm>
          <a:custGeom>
            <a:avLst/>
            <a:gdLst/>
            <a:ahLst/>
            <a:cxnLst/>
            <a:rect r="r" b="b" t="t" l="l"/>
            <a:pathLst>
              <a:path h="8496846" w="8496846">
                <a:moveTo>
                  <a:pt x="0" y="0"/>
                </a:moveTo>
                <a:lnTo>
                  <a:pt x="8496847" y="0"/>
                </a:lnTo>
                <a:lnTo>
                  <a:pt x="8496847" y="8496846"/>
                </a:lnTo>
                <a:lnTo>
                  <a:pt x="0" y="8496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57170"/>
            <a:ext cx="6625311" cy="202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7800" spc="-483">
                <a:solidFill>
                  <a:srgbClr val="5CE1E6"/>
                </a:solidFill>
                <a:latin typeface="DM Sans Bold"/>
                <a:ea typeface="DM Sans Bold"/>
                <a:cs typeface="DM Sans Bold"/>
                <a:sym typeface="DM Sans Bold"/>
              </a:rPr>
              <a:t> ⁠methodology flow diagram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4257" y="2836465"/>
            <a:ext cx="8217037" cy="341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FDFD"/>
                </a:solidFill>
                <a:latin typeface="DM Sans Bold"/>
                <a:ea typeface="DM Sans Bold"/>
                <a:cs typeface="DM Sans Bold"/>
                <a:sym typeface="DM Sans Bold"/>
              </a:rPr>
              <a:t>Core Innovation:</a:t>
            </a:r>
            <a:r>
              <a:rPr lang="en-US" sz="2499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 The Carrier Secret Tensor (CST)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Generation (Hide): The secret message  is fused with a known Carrier Wave to create the CST 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DFDFD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 </a:t>
            </a:r>
            <a:r>
              <a:rPr lang="en-US" sz="2499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The CST is the loss-less secret payload that also restores image statistics, ensuring perfect undetectability.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The Generative Network then uses this CST and the Cover Image to output the final Stego Image.</a:t>
            </a:r>
          </a:p>
        </p:txBody>
      </p:sp>
      <p:grpSp>
        <p:nvGrpSpPr>
          <p:cNvPr name="Group 18" id="18"/>
          <p:cNvGrpSpPr/>
          <p:nvPr/>
        </p:nvGrpSpPr>
        <p:grpSpPr>
          <a:xfrm rot="-7414658">
            <a:off x="-1119345" y="-7762005"/>
            <a:ext cx="4828877" cy="18512292"/>
            <a:chOff x="0" y="0"/>
            <a:chExt cx="1271803" cy="48756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71803" cy="4875665"/>
            </a:xfrm>
            <a:custGeom>
              <a:avLst/>
              <a:gdLst/>
              <a:ahLst/>
              <a:cxnLst/>
              <a:rect r="r" b="b" t="t" l="l"/>
              <a:pathLst>
                <a:path h="4875665" w="1271803">
                  <a:moveTo>
                    <a:pt x="0" y="0"/>
                  </a:moveTo>
                  <a:lnTo>
                    <a:pt x="1271803" y="0"/>
                  </a:lnTo>
                  <a:lnTo>
                    <a:pt x="1271803" y="4875665"/>
                  </a:lnTo>
                  <a:lnTo>
                    <a:pt x="0" y="4875665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71803" cy="4913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24257" y="6359525"/>
            <a:ext cx="8217037" cy="400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DFDFD"/>
                </a:solidFill>
                <a:latin typeface="DM Sans Bold"/>
                <a:ea typeface="DM Sans Bold"/>
                <a:cs typeface="DM Sans Bold"/>
                <a:sym typeface="DM Sans Bold"/>
              </a:rPr>
              <a:t>Extraction and Accuracy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Extraction (Reveal): The Extractive Network receives the Stego Image .</a:t>
            </a:r>
          </a:p>
          <a:p>
            <a:pPr algn="l" marL="1079492" indent="-35983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It isolates the CST's influence and subtracts the known Carrier Wave 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DFDFD"/>
                </a:solidFill>
                <a:latin typeface="DM Sans Bold"/>
                <a:ea typeface="DM Sans Bold"/>
                <a:cs typeface="DM Sans Bold"/>
                <a:sym typeface="DM Sans Bold"/>
              </a:rPr>
              <a:t>Result:</a:t>
            </a:r>
            <a:r>
              <a:rPr lang="en-US" sz="2599">
                <a:solidFill>
                  <a:srgbClr val="FDFDFD"/>
                </a:solidFill>
                <a:latin typeface="DM Sans"/>
                <a:ea typeface="DM Sans"/>
                <a:cs typeface="DM Sans"/>
                <a:sym typeface="DM Sans"/>
              </a:rPr>
              <a:t> This systematic reversal guarantees accuracy and high capacity, solving the critical limitations of prior SWE methods.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8981" y="1139668"/>
            <a:ext cx="640319" cy="216457"/>
            <a:chOff x="0" y="0"/>
            <a:chExt cx="853759" cy="2886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-3099422" y="-5982779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0" y="0"/>
                </a:moveTo>
                <a:lnTo>
                  <a:pt x="11181157" y="0"/>
                </a:lnTo>
                <a:lnTo>
                  <a:pt x="11181157" y="11209181"/>
                </a:lnTo>
                <a:lnTo>
                  <a:pt x="0" y="1120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140219" y="4847288"/>
            <a:ext cx="8295561" cy="10879424"/>
          </a:xfrm>
          <a:custGeom>
            <a:avLst/>
            <a:gdLst/>
            <a:ahLst/>
            <a:cxnLst/>
            <a:rect r="r" b="b" t="t" l="l"/>
            <a:pathLst>
              <a:path h="10879424" w="8295561">
                <a:moveTo>
                  <a:pt x="8295562" y="0"/>
                </a:moveTo>
                <a:lnTo>
                  <a:pt x="0" y="0"/>
                </a:lnTo>
                <a:lnTo>
                  <a:pt x="0" y="10879424"/>
                </a:lnTo>
                <a:lnTo>
                  <a:pt x="8295562" y="10879424"/>
                </a:lnTo>
                <a:lnTo>
                  <a:pt x="82955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4847288"/>
            <a:ext cx="5673031" cy="3860457"/>
          </a:xfrm>
          <a:custGeom>
            <a:avLst/>
            <a:gdLst/>
            <a:ahLst/>
            <a:cxnLst/>
            <a:rect r="r" b="b" t="t" l="l"/>
            <a:pathLst>
              <a:path h="3860457" w="5673031">
                <a:moveTo>
                  <a:pt x="0" y="0"/>
                </a:moveTo>
                <a:lnTo>
                  <a:pt x="5673031" y="0"/>
                </a:lnTo>
                <a:lnTo>
                  <a:pt x="5673031" y="3860457"/>
                </a:lnTo>
                <a:lnTo>
                  <a:pt x="0" y="3860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4" t="0" r="-59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43054" y="4252708"/>
            <a:ext cx="4466653" cy="4455037"/>
          </a:xfrm>
          <a:custGeom>
            <a:avLst/>
            <a:gdLst/>
            <a:ahLst/>
            <a:cxnLst/>
            <a:rect r="r" b="b" t="t" l="l"/>
            <a:pathLst>
              <a:path h="4455037" w="4466653">
                <a:moveTo>
                  <a:pt x="0" y="0"/>
                </a:moveTo>
                <a:lnTo>
                  <a:pt x="4466654" y="0"/>
                </a:lnTo>
                <a:lnTo>
                  <a:pt x="4466654" y="4455037"/>
                </a:lnTo>
                <a:lnTo>
                  <a:pt x="0" y="445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28053" y="695505"/>
            <a:ext cx="10163842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49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Experimental Results &amp;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49009" y="8641070"/>
            <a:ext cx="4211339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19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Input: Cover Image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28053" y="2762884"/>
            <a:ext cx="17459947" cy="238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21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Visual Evidence:</a:t>
            </a:r>
            <a:r>
              <a:rPr lang="en-US" sz="3399" spc="-21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Cover vs. Stego Image</a:t>
            </a:r>
          </a:p>
          <a:p>
            <a:pPr algn="l">
              <a:lnSpc>
                <a:spcPts val="4759"/>
              </a:lnSpc>
            </a:pPr>
            <a:r>
              <a:rPr lang="en-US" sz="3399" spc="-21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generated Stego Image (Output) is visually and mathematically identical to the original Cover Image (Input).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034550" y="8688070"/>
            <a:ext cx="4211339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19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Output: Stego Image</a:t>
            </a: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41295" y="3488126"/>
            <a:ext cx="9019858" cy="9042464"/>
          </a:xfrm>
          <a:custGeom>
            <a:avLst/>
            <a:gdLst/>
            <a:ahLst/>
            <a:cxnLst/>
            <a:rect r="r" b="b" t="t" l="l"/>
            <a:pathLst>
              <a:path h="9042464" w="9019858">
                <a:moveTo>
                  <a:pt x="9019858" y="0"/>
                </a:moveTo>
                <a:lnTo>
                  <a:pt x="0" y="0"/>
                </a:lnTo>
                <a:lnTo>
                  <a:pt x="0" y="9042464"/>
                </a:lnTo>
                <a:lnTo>
                  <a:pt x="9019858" y="9042464"/>
                </a:lnTo>
                <a:lnTo>
                  <a:pt x="901985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5400000">
            <a:off x="10939042" y="642624"/>
            <a:ext cx="4549391" cy="9001752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1127754" y="1469384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4876800" y="2040889"/>
                  </a:moveTo>
                  <a:lnTo>
                    <a:pt x="4876800" y="1769110"/>
                  </a:lnTo>
                  <a:lnTo>
                    <a:pt x="4819650" y="1769110"/>
                  </a:lnTo>
                  <a:cubicBezTo>
                    <a:pt x="4754880" y="1769110"/>
                    <a:pt x="4701540" y="1715770"/>
                    <a:pt x="4701540" y="1650999"/>
                  </a:cubicBezTo>
                  <a:lnTo>
                    <a:pt x="4701540" y="601980"/>
                  </a:lnTo>
                  <a:cubicBezTo>
                    <a:pt x="4701540" y="537210"/>
                    <a:pt x="4754880" y="483870"/>
                    <a:pt x="4819650" y="483870"/>
                  </a:cubicBezTo>
                  <a:lnTo>
                    <a:pt x="4876800" y="483870"/>
                  </a:lnTo>
                  <a:lnTo>
                    <a:pt x="4876800" y="209550"/>
                  </a:lnTo>
                  <a:cubicBezTo>
                    <a:pt x="4876800" y="93980"/>
                    <a:pt x="4782820" y="0"/>
                    <a:pt x="4667250" y="0"/>
                  </a:cubicBez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2040889"/>
                  </a:lnTo>
                  <a:cubicBezTo>
                    <a:pt x="0" y="2156460"/>
                    <a:pt x="93980" y="2250439"/>
                    <a:pt x="209550" y="2250439"/>
                  </a:cubicBezTo>
                  <a:lnTo>
                    <a:pt x="4667250" y="2250439"/>
                  </a:lnTo>
                  <a:cubicBezTo>
                    <a:pt x="4782820" y="2251710"/>
                    <a:pt x="4876800" y="2157729"/>
                    <a:pt x="4876800" y="2040889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537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200150"/>
            <a:ext cx="5956185" cy="219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1"/>
              </a:lnSpc>
            </a:pPr>
            <a:r>
              <a:rPr lang="en-US" sz="8491" spc="-52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Quantitative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5607" y="4057068"/>
            <a:ext cx="7914162" cy="5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 spc="-17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Observations &amp; Impact</a:t>
            </a:r>
          </a:p>
          <a:p>
            <a:pPr algn="l" marL="577442" indent="-288721" lvl="1">
              <a:lnSpc>
                <a:spcPts val="3744"/>
              </a:lnSpc>
              <a:buFont typeface="Arial"/>
              <a:buChar char="•"/>
            </a:pPr>
            <a:r>
              <a:rPr lang="en-US" b="true" sz="2674" spc="-16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Perfect Fidelity (MSE/PSNR/SSIM)</a:t>
            </a:r>
            <a:r>
              <a:rPr lang="en-US" sz="2674" spc="-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An MSE of 0, PSNR of Infinity, and SSIM of 1.0 prove that there is zero pixel degradation. The cover image is not altered in any way, achieving perfect fidelity.</a:t>
            </a:r>
          </a:p>
          <a:p>
            <a:pPr algn="l">
              <a:lnSpc>
                <a:spcPts val="3744"/>
              </a:lnSpc>
            </a:pPr>
          </a:p>
          <a:p>
            <a:pPr algn="l" marL="577442" indent="-288721" lvl="1">
              <a:lnSpc>
                <a:spcPts val="3744"/>
              </a:lnSpc>
              <a:buFont typeface="Arial"/>
              <a:buChar char="•"/>
            </a:pPr>
            <a:r>
              <a:rPr lang="en-US" b="true" sz="2674" spc="-16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Perfect Undetectability (Entropy/Detection)</a:t>
            </a:r>
            <a:r>
              <a:rPr lang="en-US" sz="2674" spc="-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An Entropy Difference of 0 and a Detection Rate of 0% show that the statistical properties of the image are unchanged. This makes the hidden message completely invisible to steganalysis tools.</a:t>
            </a:r>
          </a:p>
          <a:p>
            <a:pPr algn="l">
              <a:lnSpc>
                <a:spcPts val="374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8199" y="-6776287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0" y="0"/>
                </a:moveTo>
                <a:lnTo>
                  <a:pt x="11181158" y="0"/>
                </a:lnTo>
                <a:lnTo>
                  <a:pt x="11181158" y="11209181"/>
                </a:lnTo>
                <a:lnTo>
                  <a:pt x="0" y="1120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140219" y="4847288"/>
            <a:ext cx="8295561" cy="10879424"/>
          </a:xfrm>
          <a:custGeom>
            <a:avLst/>
            <a:gdLst/>
            <a:ahLst/>
            <a:cxnLst/>
            <a:rect r="r" b="b" t="t" l="l"/>
            <a:pathLst>
              <a:path h="10879424" w="8295561">
                <a:moveTo>
                  <a:pt x="8295562" y="0"/>
                </a:moveTo>
                <a:lnTo>
                  <a:pt x="0" y="0"/>
                </a:lnTo>
                <a:lnTo>
                  <a:pt x="0" y="10879424"/>
                </a:lnTo>
                <a:lnTo>
                  <a:pt x="8295562" y="10879424"/>
                </a:lnTo>
                <a:lnTo>
                  <a:pt x="82955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93058" y="234903"/>
            <a:ext cx="8943327" cy="5913775"/>
          </a:xfrm>
          <a:custGeom>
            <a:avLst/>
            <a:gdLst/>
            <a:ahLst/>
            <a:cxnLst/>
            <a:rect r="r" b="b" t="t" l="l"/>
            <a:pathLst>
              <a:path h="5913775" w="8943327">
                <a:moveTo>
                  <a:pt x="0" y="0"/>
                </a:moveTo>
                <a:lnTo>
                  <a:pt x="8943327" y="0"/>
                </a:lnTo>
                <a:lnTo>
                  <a:pt x="8943327" y="5913775"/>
                </a:lnTo>
                <a:lnTo>
                  <a:pt x="0" y="591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3806" y="6405536"/>
            <a:ext cx="10007619" cy="3552705"/>
          </a:xfrm>
          <a:custGeom>
            <a:avLst/>
            <a:gdLst/>
            <a:ahLst/>
            <a:cxnLst/>
            <a:rect r="r" b="b" t="t" l="l"/>
            <a:pathLst>
              <a:path h="3552705" w="10007619">
                <a:moveTo>
                  <a:pt x="0" y="0"/>
                </a:moveTo>
                <a:lnTo>
                  <a:pt x="10007618" y="0"/>
                </a:lnTo>
                <a:lnTo>
                  <a:pt x="10007618" y="3552705"/>
                </a:lnTo>
                <a:lnTo>
                  <a:pt x="0" y="35527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0569" y="565150"/>
            <a:ext cx="750323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49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569" y="2052293"/>
            <a:ext cx="6591863" cy="409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 spc="-16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Quantitative Confirmation: </a:t>
            </a:r>
            <a:r>
              <a:rPr lang="en-US" sz="2599" spc="-1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integrity of the image is proven by absolute metrics: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 spc="-16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MSE</a:t>
            </a:r>
            <a:r>
              <a:rPr lang="en-US" sz="2599" spc="-1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= 0: No measurable difference in pixel values.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 spc="-16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PSNR</a:t>
            </a:r>
            <a:r>
              <a:rPr lang="en-US" sz="2599" spc="-1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= Infinity: Maximum possible image quality.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 spc="-16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SSIM</a:t>
            </a:r>
            <a:r>
              <a:rPr lang="en-US" sz="2599" spc="-1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= 1.000: Perfect structural and perceptual similarity.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30569" y="6101053"/>
            <a:ext cx="7135983" cy="592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 spc="-16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Statistical Integrity</a:t>
            </a:r>
            <a:r>
              <a:rPr lang="en-US" sz="2599" spc="-1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The method maintains the statistical properties of the original image, which is the cornerstone of perfect security.</a:t>
            </a:r>
          </a:p>
          <a:p>
            <a:pPr algn="l" marL="1122671" indent="-374224" lvl="2">
              <a:lnSpc>
                <a:spcPts val="3639"/>
              </a:lnSpc>
              <a:buFont typeface="Arial"/>
              <a:buChar char="⚬"/>
            </a:pPr>
            <a:r>
              <a:rPr lang="en-US" b="true" sz="2599" spc="-16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Entropy Difference = 0</a:t>
            </a:r>
            <a:r>
              <a:rPr lang="en-US" sz="2599" spc="-1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The statistical signature used by analysis tools is unchanged.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 spc="-16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Steganalysis Resistance:</a:t>
            </a:r>
            <a:r>
              <a:rPr lang="en-US" sz="2599" spc="-1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 system is completely secure against modern forensic detection tools:</a:t>
            </a:r>
          </a:p>
          <a:p>
            <a:pPr algn="l" marL="1122671" indent="-374224" lvl="2">
              <a:lnSpc>
                <a:spcPts val="3639"/>
              </a:lnSpc>
              <a:buFont typeface="Arial"/>
              <a:buChar char="⚬"/>
            </a:pPr>
            <a:r>
              <a:rPr lang="en-US" sz="2599" spc="-1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Detection Rate = 0%: Steganalysis algorithms fail to distinguish the Stego Image from the original Cover Image.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1236544" y="-958398"/>
            <a:ext cx="3674802" cy="11873256"/>
            <a:chOff x="0" y="0"/>
            <a:chExt cx="967849" cy="3127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849" cy="3127113"/>
            </a:xfrm>
            <a:custGeom>
              <a:avLst/>
              <a:gdLst/>
              <a:ahLst/>
              <a:cxnLst/>
              <a:rect r="r" b="b" t="t" l="l"/>
              <a:pathLst>
                <a:path h="3127113" w="967849">
                  <a:moveTo>
                    <a:pt x="0" y="0"/>
                  </a:moveTo>
                  <a:lnTo>
                    <a:pt x="967849" y="0"/>
                  </a:lnTo>
                  <a:lnTo>
                    <a:pt x="967849" y="3127113"/>
                  </a:lnTo>
                  <a:lnTo>
                    <a:pt x="0" y="3127113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0"/>
                  </a:srgbClr>
                </a:gs>
                <a:gs pos="33333">
                  <a:srgbClr val="131416">
                    <a:alpha val="72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849" cy="316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9858141" y="3311013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11181158" y="0"/>
                </a:moveTo>
                <a:lnTo>
                  <a:pt x="0" y="0"/>
                </a:lnTo>
                <a:lnTo>
                  <a:pt x="0" y="11209180"/>
                </a:lnTo>
                <a:lnTo>
                  <a:pt x="11181158" y="11209180"/>
                </a:lnTo>
                <a:lnTo>
                  <a:pt x="1118115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618981" y="1139668"/>
            <a:ext cx="640319" cy="354473"/>
            <a:chOff x="0" y="0"/>
            <a:chExt cx="853759" cy="47263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53759" cy="102235"/>
              <a:chOff x="0" y="0"/>
              <a:chExt cx="104748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86374"/>
              <a:ext cx="853759" cy="102235"/>
              <a:chOff x="0" y="0"/>
              <a:chExt cx="104748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370396"/>
              <a:ext cx="853759" cy="102235"/>
              <a:chOff x="0" y="0"/>
              <a:chExt cx="104748" cy="1254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4748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04748">
                    <a:moveTo>
                      <a:pt x="6272" y="0"/>
                    </a:moveTo>
                    <a:lnTo>
                      <a:pt x="98477" y="0"/>
                    </a:lnTo>
                    <a:cubicBezTo>
                      <a:pt x="100140" y="0"/>
                      <a:pt x="101735" y="661"/>
                      <a:pt x="102911" y="1837"/>
                    </a:cubicBezTo>
                    <a:cubicBezTo>
                      <a:pt x="104087" y="3013"/>
                      <a:pt x="104748" y="4608"/>
                      <a:pt x="104748" y="6272"/>
                    </a:cubicBezTo>
                    <a:lnTo>
                      <a:pt x="104748" y="6272"/>
                    </a:lnTo>
                    <a:cubicBezTo>
                      <a:pt x="104748" y="7935"/>
                      <a:pt x="104087" y="9530"/>
                      <a:pt x="102911" y="10706"/>
                    </a:cubicBezTo>
                    <a:cubicBezTo>
                      <a:pt x="101735" y="11882"/>
                      <a:pt x="100140" y="12543"/>
                      <a:pt x="98477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04748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343309" y="252919"/>
            <a:ext cx="5479643" cy="4890581"/>
          </a:xfrm>
          <a:custGeom>
            <a:avLst/>
            <a:gdLst/>
            <a:ahLst/>
            <a:cxnLst/>
            <a:rect r="r" b="b" t="t" l="l"/>
            <a:pathLst>
              <a:path h="4890581" w="5479643">
                <a:moveTo>
                  <a:pt x="0" y="0"/>
                </a:moveTo>
                <a:lnTo>
                  <a:pt x="5479642" y="0"/>
                </a:lnTo>
                <a:lnTo>
                  <a:pt x="5479642" y="4890581"/>
                </a:lnTo>
                <a:lnTo>
                  <a:pt x="0" y="4890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86667" y="252919"/>
            <a:ext cx="5502763" cy="4890581"/>
          </a:xfrm>
          <a:custGeom>
            <a:avLst/>
            <a:gdLst/>
            <a:ahLst/>
            <a:cxnLst/>
            <a:rect r="r" b="b" t="t" l="l"/>
            <a:pathLst>
              <a:path h="4890581" w="5502763">
                <a:moveTo>
                  <a:pt x="0" y="0"/>
                </a:moveTo>
                <a:lnTo>
                  <a:pt x="5502764" y="0"/>
                </a:lnTo>
                <a:lnTo>
                  <a:pt x="5502764" y="4890581"/>
                </a:lnTo>
                <a:lnTo>
                  <a:pt x="0" y="4890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53147" y="252919"/>
            <a:ext cx="5629446" cy="4890581"/>
          </a:xfrm>
          <a:custGeom>
            <a:avLst/>
            <a:gdLst/>
            <a:ahLst/>
            <a:cxnLst/>
            <a:rect r="r" b="b" t="t" l="l"/>
            <a:pathLst>
              <a:path h="4890581" w="5629446">
                <a:moveTo>
                  <a:pt x="0" y="0"/>
                </a:moveTo>
                <a:lnTo>
                  <a:pt x="5629446" y="0"/>
                </a:lnTo>
                <a:lnTo>
                  <a:pt x="5629446" y="4890581"/>
                </a:lnTo>
                <a:lnTo>
                  <a:pt x="0" y="4890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7593" y="6069189"/>
            <a:ext cx="7730781" cy="3198183"/>
          </a:xfrm>
          <a:custGeom>
            <a:avLst/>
            <a:gdLst/>
            <a:ahLst/>
            <a:cxnLst/>
            <a:rect r="r" b="b" t="t" l="l"/>
            <a:pathLst>
              <a:path h="3198183" w="7730781">
                <a:moveTo>
                  <a:pt x="0" y="0"/>
                </a:moveTo>
                <a:lnTo>
                  <a:pt x="7730781" y="0"/>
                </a:lnTo>
                <a:lnTo>
                  <a:pt x="7730781" y="3198183"/>
                </a:lnTo>
                <a:lnTo>
                  <a:pt x="0" y="319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566403" y="5630403"/>
            <a:ext cx="8721597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16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2. Absolute Security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0010541" y="3463413"/>
            <a:ext cx="11181158" cy="11209180"/>
          </a:xfrm>
          <a:custGeom>
            <a:avLst/>
            <a:gdLst/>
            <a:ahLst/>
            <a:cxnLst/>
            <a:rect r="r" b="b" t="t" l="l"/>
            <a:pathLst>
              <a:path h="11209180" w="11181158">
                <a:moveTo>
                  <a:pt x="11181158" y="0"/>
                </a:moveTo>
                <a:lnTo>
                  <a:pt x="0" y="0"/>
                </a:lnTo>
                <a:lnTo>
                  <a:pt x="0" y="11209180"/>
                </a:lnTo>
                <a:lnTo>
                  <a:pt x="11181158" y="11209180"/>
                </a:lnTo>
                <a:lnTo>
                  <a:pt x="1118115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6069189"/>
            <a:ext cx="8571269" cy="2442647"/>
          </a:xfrm>
          <a:custGeom>
            <a:avLst/>
            <a:gdLst/>
            <a:ahLst/>
            <a:cxnLst/>
            <a:rect r="r" b="b" t="t" l="l"/>
            <a:pathLst>
              <a:path h="2442647" w="8571269">
                <a:moveTo>
                  <a:pt x="0" y="0"/>
                </a:moveTo>
                <a:lnTo>
                  <a:pt x="8571269" y="0"/>
                </a:lnTo>
                <a:lnTo>
                  <a:pt x="8571269" y="2442646"/>
                </a:lnTo>
                <a:lnTo>
                  <a:pt x="0" y="244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77593" y="5630403"/>
            <a:ext cx="8721597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16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1. Absolute Fidelity (Visual Quality)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96151" y="9408236"/>
            <a:ext cx="1122444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 spc="-11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SWE architecture delivers the industry's first solution to achieve Perfect Fidelity (zero image alteration) and Absolute Undetectability while maintaining 100%extraction accuracy.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DAG4pE9InaQ</dc:identifier>
  <dcterms:modified xsi:type="dcterms:W3CDTF">2011-08-01T06:04:30Z</dcterms:modified>
  <cp:revision>1</cp:revision>
  <dc:title>without embedding</dc:title>
</cp:coreProperties>
</file>